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2" r:id="rId2"/>
    <p:sldId id="283" r:id="rId3"/>
    <p:sldId id="259" r:id="rId4"/>
    <p:sldId id="281" r:id="rId5"/>
    <p:sldId id="280" r:id="rId6"/>
    <p:sldId id="279" r:id="rId7"/>
    <p:sldId id="277" r:id="rId8"/>
    <p:sldId id="276" r:id="rId9"/>
    <p:sldId id="275" r:id="rId10"/>
    <p:sldId id="274" r:id="rId11"/>
    <p:sldId id="284" r:id="rId12"/>
    <p:sldId id="273" r:id="rId13"/>
    <p:sldId id="272" r:id="rId14"/>
    <p:sldId id="271" r:id="rId15"/>
    <p:sldId id="270" r:id="rId16"/>
    <p:sldId id="269" r:id="rId17"/>
    <p:sldId id="268" r:id="rId18"/>
    <p:sldId id="266" r:id="rId19"/>
    <p:sldId id="26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0047-5E6B-4A40-A4FE-2F559CB44B36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9BC7-6148-48EB-9AA6-272D80302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7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0047-5E6B-4A40-A4FE-2F559CB44B36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9BC7-6148-48EB-9AA6-272D80302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79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0047-5E6B-4A40-A4FE-2F559CB44B36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9BC7-6148-48EB-9AA6-272D80302F29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8645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0047-5E6B-4A40-A4FE-2F559CB44B36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9BC7-6148-48EB-9AA6-272D80302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87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0047-5E6B-4A40-A4FE-2F559CB44B36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9BC7-6148-48EB-9AA6-272D80302F2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2596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0047-5E6B-4A40-A4FE-2F559CB44B36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9BC7-6148-48EB-9AA6-272D80302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01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0047-5E6B-4A40-A4FE-2F559CB44B36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9BC7-6148-48EB-9AA6-272D80302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24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0047-5E6B-4A40-A4FE-2F559CB44B36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9BC7-6148-48EB-9AA6-272D80302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65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0047-5E6B-4A40-A4FE-2F559CB44B36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9BC7-6148-48EB-9AA6-272D80302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6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0047-5E6B-4A40-A4FE-2F559CB44B36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9BC7-6148-48EB-9AA6-272D80302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16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0047-5E6B-4A40-A4FE-2F559CB44B36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9BC7-6148-48EB-9AA6-272D80302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87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0047-5E6B-4A40-A4FE-2F559CB44B36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9BC7-6148-48EB-9AA6-272D80302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0047-5E6B-4A40-A4FE-2F559CB44B36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9BC7-6148-48EB-9AA6-272D80302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61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0047-5E6B-4A40-A4FE-2F559CB44B36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9BC7-6148-48EB-9AA6-272D80302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542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0047-5E6B-4A40-A4FE-2F559CB44B36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9BC7-6148-48EB-9AA6-272D80302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93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60047-5E6B-4A40-A4FE-2F559CB44B36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9BC7-6148-48EB-9AA6-272D80302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38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60047-5E6B-4A40-A4FE-2F559CB44B36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8BD9BC7-6148-48EB-9AA6-272D80302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23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svg.org/radioactive-warnin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ADFFC45-3DC9-4433-926F-043E879D9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5F26A87-0610-435F-AA13-BD658385C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67230" y="-8468"/>
            <a:ext cx="4763558" cy="6866467"/>
            <a:chOff x="67175" y="-8467"/>
            <a:chExt cx="4763558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6321436-5AAD-4FB6-BB0D-316D4540E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448300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4B0BD33-3D46-4F43-947A-825DFEF61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7175" y="3681413"/>
              <a:ext cx="4763558" cy="317658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92E26C27-E1F5-47DC-9F83-469D196C5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58764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5F944E7-2B4E-4AE2-B4DB-846FF8AE0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0730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FF14952D-390F-46CC-B302-73DDD9C41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9621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867CDE55-B22A-40D0-882A-9452919EE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11788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8C409231-C942-4808-B529-DAC32A7DB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48954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F45BAB6-F285-4178-AD6A-29C3444BE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335" y="1282701"/>
            <a:ext cx="5096060" cy="4307148"/>
          </a:xfrm>
        </p:spPr>
        <p:txBody>
          <a:bodyPr anchor="ctr">
            <a:normAutofit/>
          </a:bodyPr>
          <a:lstStyle/>
          <a:p>
            <a:r>
              <a:rPr lang="sr-Latn-RS" dirty="0"/>
              <a:t>ARHITEKTURA PET CENTRA - ENTERIJER</a:t>
            </a:r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9370F01-B8C9-4CE4-824C-92B2792E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497" y="-8468"/>
            <a:ext cx="5074930" cy="6866468"/>
          </a:xfrm>
          <a:custGeom>
            <a:avLst/>
            <a:gdLst>
              <a:gd name="connsiteX0" fmla="*/ 0 w 5074930"/>
              <a:gd name="connsiteY0" fmla="*/ 0 h 6858000"/>
              <a:gd name="connsiteX1" fmla="*/ 1249825 w 5074930"/>
              <a:gd name="connsiteY1" fmla="*/ 0 h 6858000"/>
              <a:gd name="connsiteX2" fmla="*/ 1249825 w 5074930"/>
              <a:gd name="connsiteY2" fmla="*/ 8457 h 6858000"/>
              <a:gd name="connsiteX3" fmla="*/ 5074930 w 5074930"/>
              <a:gd name="connsiteY3" fmla="*/ 8457 h 6858000"/>
              <a:gd name="connsiteX4" fmla="*/ 5074930 w 5074930"/>
              <a:gd name="connsiteY4" fmla="*/ 6858000 h 6858000"/>
              <a:gd name="connsiteX5" fmla="*/ 1249825 w 5074930"/>
              <a:gd name="connsiteY5" fmla="*/ 6858000 h 6858000"/>
              <a:gd name="connsiteX6" fmla="*/ 1109383 w 507493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4930" h="6858000">
                <a:moveTo>
                  <a:pt x="0" y="0"/>
                </a:moveTo>
                <a:lnTo>
                  <a:pt x="1249825" y="0"/>
                </a:lnTo>
                <a:lnTo>
                  <a:pt x="1249825" y="8457"/>
                </a:lnTo>
                <a:lnTo>
                  <a:pt x="5074930" y="8457"/>
                </a:lnTo>
                <a:lnTo>
                  <a:pt x="5074930" y="6858000"/>
                </a:lnTo>
                <a:lnTo>
                  <a:pt x="1249825" y="6858000"/>
                </a:lnTo>
                <a:lnTo>
                  <a:pt x="1109383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70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floor, wall&#10;&#10;Description automatically generated">
            <a:extLst>
              <a:ext uri="{FF2B5EF4-FFF2-40B4-BE49-F238E27FC236}">
                <a16:creationId xmlns:a16="http://schemas.microsoft.com/office/drawing/2014/main" id="{415997D9-7D13-4437-90A7-11179B329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635" y="401084"/>
            <a:ext cx="4312727" cy="57503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CFE1D6-6167-4E08-B623-8ECB3F4839C0}"/>
              </a:ext>
            </a:extLst>
          </p:cNvPr>
          <p:cNvSpPr txBox="1"/>
          <p:nvPr/>
        </p:nvSpPr>
        <p:spPr>
          <a:xfrm>
            <a:off x="3101162" y="6315740"/>
            <a:ext cx="5989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AUTOMATSKI INJEKTOR/SEPARATOR DOZA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067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F35ED78-A9B5-4866-84F3-38EC8ABB8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428" y="736237"/>
            <a:ext cx="4039144" cy="5385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DDB52D-F605-4F54-9E9D-CBC744B9EB11}"/>
              </a:ext>
            </a:extLst>
          </p:cNvPr>
          <p:cNvSpPr txBox="1"/>
          <p:nvPr/>
        </p:nvSpPr>
        <p:spPr>
          <a:xfrm>
            <a:off x="3820632" y="6396672"/>
            <a:ext cx="455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PET-CT APARAT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989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machine&#10;&#10;Description automatically generated with low confidence">
            <a:extLst>
              <a:ext uri="{FF2B5EF4-FFF2-40B4-BE49-F238E27FC236}">
                <a16:creationId xmlns:a16="http://schemas.microsoft.com/office/drawing/2014/main" id="{223622AC-969B-42AC-9CF7-28C24CB93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409" y="761557"/>
            <a:ext cx="7113182" cy="53348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66A637-BE52-4F86-8994-205ABCC63E9C}"/>
              </a:ext>
            </a:extLst>
          </p:cNvPr>
          <p:cNvSpPr txBox="1"/>
          <p:nvPr/>
        </p:nvSpPr>
        <p:spPr>
          <a:xfrm>
            <a:off x="3714307" y="6262577"/>
            <a:ext cx="4763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POZICIONIRANJE PACIJENTA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965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desk with a computer and a projector screen&#10;&#10;Description automatically generated with low confidence">
            <a:extLst>
              <a:ext uri="{FF2B5EF4-FFF2-40B4-BE49-F238E27FC236}">
                <a16:creationId xmlns:a16="http://schemas.microsoft.com/office/drawing/2014/main" id="{3AD07C3B-70AD-4838-8B3D-F0625C597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949" y="646518"/>
            <a:ext cx="4737912" cy="55649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108AFB-4297-473C-8C50-83D5652C7CE8}"/>
              </a:ext>
            </a:extLst>
          </p:cNvPr>
          <p:cNvSpPr txBox="1"/>
          <p:nvPr/>
        </p:nvSpPr>
        <p:spPr>
          <a:xfrm>
            <a:off x="2835017" y="6379534"/>
            <a:ext cx="5957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SOBA ZA SNIMANJE SA AUDIO-VIZUELNIM NADZOROM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639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15364B27-6C32-4A12-AE64-24CC3CD56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922" y="875192"/>
            <a:ext cx="6810154" cy="51076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E5E618-30BB-4926-BB2F-A201302F4F40}"/>
              </a:ext>
            </a:extLst>
          </p:cNvPr>
          <p:cNvSpPr txBox="1"/>
          <p:nvPr/>
        </p:nvSpPr>
        <p:spPr>
          <a:xfrm>
            <a:off x="2062715" y="6298461"/>
            <a:ext cx="806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PROTOKOL ZA PET-CT SNIMANJE, UNOŠENJE NEOPHODNIH PARAMETARA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403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a wall&#10;&#10;Description automatically generated with low confidence">
            <a:extLst>
              <a:ext uri="{FF2B5EF4-FFF2-40B4-BE49-F238E27FC236}">
                <a16:creationId xmlns:a16="http://schemas.microsoft.com/office/drawing/2014/main" id="{4D0F7DC0-8B0B-4328-9A1D-A6633EF72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106" y="531628"/>
            <a:ext cx="7201787" cy="54013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15BD00-A218-4C76-9D3E-29F36C572A1E}"/>
              </a:ext>
            </a:extLst>
          </p:cNvPr>
          <p:cNvSpPr txBox="1"/>
          <p:nvPr/>
        </p:nvSpPr>
        <p:spPr>
          <a:xfrm>
            <a:off x="4224669" y="6141706"/>
            <a:ext cx="3742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PLAN EVAKUACIJE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862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all, indoor, bathroom&#10;&#10;Description automatically generated">
            <a:extLst>
              <a:ext uri="{FF2B5EF4-FFF2-40B4-BE49-F238E27FC236}">
                <a16:creationId xmlns:a16="http://schemas.microsoft.com/office/drawing/2014/main" id="{2DB9C40C-133A-47B5-8F6D-24E6B0C3A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782" y="297711"/>
            <a:ext cx="4922431" cy="58585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044F3F-A892-4C14-9977-6D44149741D6}"/>
              </a:ext>
            </a:extLst>
          </p:cNvPr>
          <p:cNvSpPr txBox="1"/>
          <p:nvPr/>
        </p:nvSpPr>
        <p:spPr>
          <a:xfrm>
            <a:off x="3278369" y="6375623"/>
            <a:ext cx="5635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PROSTORIJA ZA DEKONTAMINACIJU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866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wall, floor&#10;&#10;Description automatically generated">
            <a:extLst>
              <a:ext uri="{FF2B5EF4-FFF2-40B4-BE49-F238E27FC236}">
                <a16:creationId xmlns:a16="http://schemas.microsoft.com/office/drawing/2014/main" id="{1B629255-D7A1-49BA-994D-AD723242F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590" y="505046"/>
            <a:ext cx="4662820" cy="58479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F8E056-7D8B-4610-A59C-02E1369BDB91}"/>
              </a:ext>
            </a:extLst>
          </p:cNvPr>
          <p:cNvSpPr txBox="1"/>
          <p:nvPr/>
        </p:nvSpPr>
        <p:spPr>
          <a:xfrm>
            <a:off x="3964172" y="6462086"/>
            <a:ext cx="4263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PROSTORIJA ZA RADIOAKTIVNI OTPAD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960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eiling, floor, wall&#10;&#10;Description automatically generated">
            <a:extLst>
              <a:ext uri="{FF2B5EF4-FFF2-40B4-BE49-F238E27FC236}">
                <a16:creationId xmlns:a16="http://schemas.microsoft.com/office/drawing/2014/main" id="{72166BC5-9332-403C-B355-A4A880580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665" y="625253"/>
            <a:ext cx="4778670" cy="56074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49B70B-F03B-4E1B-BA84-76DA896DF437}"/>
              </a:ext>
            </a:extLst>
          </p:cNvPr>
          <p:cNvSpPr txBox="1"/>
          <p:nvPr/>
        </p:nvSpPr>
        <p:spPr>
          <a:xfrm>
            <a:off x="4333875" y="6379535"/>
            <a:ext cx="3524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LEKARSKA SOBA, RADNE STANICE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203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1391C50-F561-4E0E-8420-10E0E2A4000D}"/>
              </a:ext>
            </a:extLst>
          </p:cNvPr>
          <p:cNvSpPr txBox="1"/>
          <p:nvPr/>
        </p:nvSpPr>
        <p:spPr>
          <a:xfrm>
            <a:off x="6094855" y="1261331"/>
            <a:ext cx="3497565" cy="30026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HVALA NA PAŽNJI!</a:t>
            </a: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AA330523-F25B-4007-B3E5-ABB5637D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7E23289-A366-467D-BDEB-F6271A1BF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40617" y="1261330"/>
            <a:ext cx="4335340" cy="43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94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ext, indoor, floor, building&#10;&#10;Description automatically generated">
            <a:extLst>
              <a:ext uri="{FF2B5EF4-FFF2-40B4-BE49-F238E27FC236}">
                <a16:creationId xmlns:a16="http://schemas.microsoft.com/office/drawing/2014/main" id="{3AD68062-4249-4CB2-ADED-67969481F7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922" y="1253331"/>
            <a:ext cx="3263503" cy="4351338"/>
          </a:xfrm>
        </p:spPr>
      </p:pic>
      <p:pic>
        <p:nvPicPr>
          <p:cNvPr id="8" name="Content Placeholder 7" descr="A picture containing indoor, ceiling, floor, table&#10;&#10;Description automatically generated">
            <a:extLst>
              <a:ext uri="{FF2B5EF4-FFF2-40B4-BE49-F238E27FC236}">
                <a16:creationId xmlns:a16="http://schemas.microsoft.com/office/drawing/2014/main" id="{CC3717B1-1116-43BC-B904-851894E7E7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100" y="1253331"/>
            <a:ext cx="5802086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7DDFA9-C238-4167-AECF-0235BF341FE0}"/>
              </a:ext>
            </a:extLst>
          </p:cNvPr>
          <p:cNvSpPr txBox="1"/>
          <p:nvPr/>
        </p:nvSpPr>
        <p:spPr>
          <a:xfrm>
            <a:off x="2656367" y="6039293"/>
            <a:ext cx="6879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PRIJEMNA ČEKAONICA, INFO PULT, REGISTRACIJA PACIJENATA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082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desks and chairs&#10;&#10;Description automatically generated with low confidence">
            <a:extLst>
              <a:ext uri="{FF2B5EF4-FFF2-40B4-BE49-F238E27FC236}">
                <a16:creationId xmlns:a16="http://schemas.microsoft.com/office/drawing/2014/main" id="{84955D24-0E4D-4A26-A98F-D00432285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814" y="907868"/>
            <a:ext cx="6346371" cy="50422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A39C2A-1E9C-48C8-B903-B07ACB3C9A32}"/>
              </a:ext>
            </a:extLst>
          </p:cNvPr>
          <p:cNvSpPr txBox="1"/>
          <p:nvPr/>
        </p:nvSpPr>
        <p:spPr>
          <a:xfrm>
            <a:off x="2571306" y="6177517"/>
            <a:ext cx="7049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ORDINACIJE ZA ANAMNESTIČKU OBRADU PACIJENATA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142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, person, standing&#10;&#10;Description automatically generated">
            <a:extLst>
              <a:ext uri="{FF2B5EF4-FFF2-40B4-BE49-F238E27FC236}">
                <a16:creationId xmlns:a16="http://schemas.microsoft.com/office/drawing/2014/main" id="{41A5E3E1-2C46-489C-AB9D-1C5C2C106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9" y="834389"/>
            <a:ext cx="6918961" cy="51892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82FC7E-B018-4C77-8962-B33AD169E839}"/>
              </a:ext>
            </a:extLst>
          </p:cNvPr>
          <p:cNvSpPr txBox="1"/>
          <p:nvPr/>
        </p:nvSpPr>
        <p:spPr>
          <a:xfrm>
            <a:off x="2636519" y="6211669"/>
            <a:ext cx="7719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OBRADA PACIJENATA OD STRANE MEDICINSKIH SESTARA – TEHNIČARA</a:t>
            </a:r>
          </a:p>
          <a:p>
            <a:pPr algn="ctr"/>
            <a:r>
              <a:rPr lang="sr-Latn-RS" dirty="0"/>
              <a:t>PLASIRANJE IV KANILE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114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bed and shelves&#10;&#10;Description automatically generated with low confidence">
            <a:extLst>
              <a:ext uri="{FF2B5EF4-FFF2-40B4-BE49-F238E27FC236}">
                <a16:creationId xmlns:a16="http://schemas.microsoft.com/office/drawing/2014/main" id="{B02DF531-6491-419A-AD23-208FFACF4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720" y="592617"/>
            <a:ext cx="4450169" cy="56727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3573E3-AF1B-4573-B330-46D5284F356C}"/>
              </a:ext>
            </a:extLst>
          </p:cNvPr>
          <p:cNvSpPr txBox="1"/>
          <p:nvPr/>
        </p:nvSpPr>
        <p:spPr>
          <a:xfrm>
            <a:off x="3469758" y="6368902"/>
            <a:ext cx="5252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ORDINACIJA 1 – OBRADA PACIJENATA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944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bathroom, indoor, sink&#10;&#10;Description automatically generated">
            <a:extLst>
              <a:ext uri="{FF2B5EF4-FFF2-40B4-BE49-F238E27FC236}">
                <a16:creationId xmlns:a16="http://schemas.microsoft.com/office/drawing/2014/main" id="{177AE76E-DA62-428C-853D-94C5B5532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894" y="524608"/>
            <a:ext cx="4298212" cy="57309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1F3A3A-3A2E-4190-8FA6-0A4178850F5B}"/>
              </a:ext>
            </a:extLst>
          </p:cNvPr>
          <p:cNvSpPr txBox="1"/>
          <p:nvPr/>
        </p:nvSpPr>
        <p:spPr>
          <a:xfrm>
            <a:off x="1807534" y="6333392"/>
            <a:ext cx="9484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OBAVEZNO MERENJE TELESNE TEŽINE, VISINE, GLIKEMIJE A PO POTREBI TEMPERATURE I 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078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, floor, ceiling&#10;&#10;Description automatically generated">
            <a:extLst>
              <a:ext uri="{FF2B5EF4-FFF2-40B4-BE49-F238E27FC236}">
                <a16:creationId xmlns:a16="http://schemas.microsoft.com/office/drawing/2014/main" id="{FCE2A8F9-61E3-47AA-ADC8-FE0A687BB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232" y="469310"/>
            <a:ext cx="4439536" cy="56550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2EF82B-EE68-4415-8F8C-8A5339611770}"/>
              </a:ext>
            </a:extLst>
          </p:cNvPr>
          <p:cNvSpPr txBox="1"/>
          <p:nvPr/>
        </p:nvSpPr>
        <p:spPr>
          <a:xfrm>
            <a:off x="880730" y="6388690"/>
            <a:ext cx="1043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HODNIK KOJI PET CENTAR DELI NA KONTROLISANU-NADGLEDANU ZONU (VRUĆI-HLADNI)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422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indoor, floor, ceiling&#10;&#10;Description automatically generated">
            <a:extLst>
              <a:ext uri="{FF2B5EF4-FFF2-40B4-BE49-F238E27FC236}">
                <a16:creationId xmlns:a16="http://schemas.microsoft.com/office/drawing/2014/main" id="{A6824715-5C8B-4AB3-9117-85D9ACD33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701" y="412602"/>
            <a:ext cx="4524597" cy="5956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D4F915-77C4-447F-B0AA-29E9EC86DA48}"/>
              </a:ext>
            </a:extLst>
          </p:cNvPr>
          <p:cNvSpPr txBox="1"/>
          <p:nvPr/>
        </p:nvSpPr>
        <p:spPr>
          <a:xfrm>
            <a:off x="4402985" y="6445398"/>
            <a:ext cx="3386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IZLAZNA ČEKAONICA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684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, building, floor&#10;&#10;Description automatically generated">
            <a:extLst>
              <a:ext uri="{FF2B5EF4-FFF2-40B4-BE49-F238E27FC236}">
                <a16:creationId xmlns:a16="http://schemas.microsoft.com/office/drawing/2014/main" id="{09193B3E-EA7D-45C3-AA69-6AC93139C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855" y="348806"/>
            <a:ext cx="4620290" cy="5924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5CAE2B-1E52-479B-9922-1C5D6085D633}"/>
              </a:ext>
            </a:extLst>
          </p:cNvPr>
          <p:cNvSpPr txBox="1"/>
          <p:nvPr/>
        </p:nvSpPr>
        <p:spPr>
          <a:xfrm>
            <a:off x="2502195" y="6324528"/>
            <a:ext cx="7187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BOKS 1-6, SOBE SA OLOVNOM ZAŠTITOM I ZASEBNIM TOALETIMA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61076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59</TotalTime>
  <Words>112</Words>
  <Application>Microsoft Office PowerPoint</Application>
  <PresentationFormat>Widescreen</PresentationFormat>
  <Paragraphs>20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Trebuchet MS</vt:lpstr>
      <vt:lpstr>Wingdings 3</vt:lpstr>
      <vt:lpstr>Facet</vt:lpstr>
      <vt:lpstr>ARHITEKTURA PET CENTRA - ENTERIJER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Krle Krle</dc:creator>
  <cp:lastModifiedBy>Вера Артико  др</cp:lastModifiedBy>
  <cp:revision>4</cp:revision>
  <dcterms:created xsi:type="dcterms:W3CDTF">2022-03-04T21:43:38Z</dcterms:created>
  <dcterms:modified xsi:type="dcterms:W3CDTF">2022-05-16T20:20:03Z</dcterms:modified>
</cp:coreProperties>
</file>